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44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loš Votoupal" initials="MV" lastIdx="8" clrIdx="0">
    <p:extLst/>
  </p:cmAuthor>
  <p:cmAuthor id="2" name="Romana" initials="R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C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0" autoAdjust="0"/>
    <p:restoredTop sz="94602" autoAdjust="0"/>
  </p:normalViewPr>
  <p:slideViewPr>
    <p:cSldViewPr>
      <p:cViewPr varScale="1">
        <p:scale>
          <a:sx n="65" d="100"/>
          <a:sy n="65" d="100"/>
        </p:scale>
        <p:origin x="-1296" y="-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cs-CZ" smtClean="0"/>
              <a:t>Kliknutím lze upravit styl.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lze upravit styl předlohy.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cs-CZ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cs-CZ" smtClean="0"/>
              <a:t>Kliknutím lze upravit styl.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C9C8033B-802B-445C-A003-142F74625918}" type="datetimeFigureOut">
              <a:rPr lang="cs-CZ" smtClean="0"/>
              <a:t>29.11.2023</a:t>
            </a:fld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856EF448-558A-4CCA-8A56-92FA0DFC9870}" type="slidenum">
              <a:rPr lang="cs-CZ" smtClean="0"/>
              <a:t>‹#›</a:t>
            </a:fld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cs-CZ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045" r:id="rId1"/>
    <p:sldLayoutId id="2147484046" r:id="rId2"/>
    <p:sldLayoutId id="2147484047" r:id="rId3"/>
    <p:sldLayoutId id="2147484048" r:id="rId4"/>
    <p:sldLayoutId id="2147484049" r:id="rId5"/>
    <p:sldLayoutId id="2147484050" r:id="rId6"/>
    <p:sldLayoutId id="2147484051" r:id="rId7"/>
    <p:sldLayoutId id="2147484052" r:id="rId8"/>
    <p:sldLayoutId id="2147484053" r:id="rId9"/>
    <p:sldLayoutId id="2147484054" r:id="rId10"/>
    <p:sldLayoutId id="214748405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611560" y="1844824"/>
            <a:ext cx="8229600" cy="1828800"/>
          </a:xfrm>
        </p:spPr>
        <p:txBody>
          <a:bodyPr/>
          <a:lstStyle/>
          <a:p>
            <a:r>
              <a:rPr lang="cs-CZ" dirty="0" smtClean="0"/>
              <a:t>Sebeobhajování a moje zkušenost </a:t>
            </a:r>
            <a:endParaRPr lang="cs-CZ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475656" y="3933056"/>
            <a:ext cx="6400800" cy="1752600"/>
          </a:xfrm>
        </p:spPr>
        <p:txBody>
          <a:bodyPr/>
          <a:lstStyle/>
          <a:p>
            <a:endParaRPr lang="cs-CZ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884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99592" y="404664"/>
            <a:ext cx="7315200" cy="1154097"/>
          </a:xfrm>
        </p:spPr>
        <p:txBody>
          <a:bodyPr/>
          <a:lstStyle/>
          <a:p>
            <a:r>
              <a:rPr lang="cs-CZ" dirty="0" smtClean="0"/>
              <a:t>Kdo jsme </a:t>
            </a:r>
            <a:r>
              <a:rPr lang="cs-CZ" dirty="0" smtClean="0"/>
              <a:t>? </a:t>
            </a:r>
            <a:r>
              <a:rPr lang="cs-CZ" dirty="0" err="1" smtClean="0"/>
              <a:t>Sebeobhájci</a:t>
            </a: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39552" y="2060848"/>
            <a:ext cx="7315200" cy="3539527"/>
          </a:xfrm>
        </p:spPr>
        <p:txBody>
          <a:bodyPr/>
          <a:lstStyle/>
          <a:p>
            <a:r>
              <a:rPr lang="cs-CZ" dirty="0" smtClean="0">
                <a:solidFill>
                  <a:srgbClr val="FEC200"/>
                </a:solidFill>
              </a:rPr>
              <a:t>Zbyněk Dvouletý – spoluorganizátor </a:t>
            </a:r>
            <a:r>
              <a:rPr lang="cs-CZ" dirty="0" err="1" smtClean="0">
                <a:solidFill>
                  <a:srgbClr val="FEC200"/>
                </a:solidFill>
              </a:rPr>
              <a:t>sebeobhájců</a:t>
            </a:r>
            <a:r>
              <a:rPr lang="cs-CZ" dirty="0" smtClean="0">
                <a:solidFill>
                  <a:srgbClr val="FEC200"/>
                </a:solidFill>
              </a:rPr>
              <a:t> UH</a:t>
            </a:r>
          </a:p>
          <a:p>
            <a:r>
              <a:rPr lang="cs-CZ" dirty="0" smtClean="0">
                <a:solidFill>
                  <a:srgbClr val="FEC200"/>
                </a:solidFill>
              </a:rPr>
              <a:t>Romana </a:t>
            </a:r>
            <a:r>
              <a:rPr lang="cs-CZ" dirty="0" err="1" smtClean="0">
                <a:solidFill>
                  <a:srgbClr val="FEC200"/>
                </a:solidFill>
              </a:rPr>
              <a:t>Brucknerová</a:t>
            </a:r>
            <a:r>
              <a:rPr lang="cs-CZ" dirty="0" smtClean="0">
                <a:solidFill>
                  <a:srgbClr val="FEC200"/>
                </a:solidFill>
              </a:rPr>
              <a:t> – podpůrkyně </a:t>
            </a:r>
            <a:r>
              <a:rPr lang="cs-CZ" dirty="0" err="1" smtClean="0">
                <a:solidFill>
                  <a:srgbClr val="FEC200"/>
                </a:solidFill>
              </a:rPr>
              <a:t>sebeobhájců</a:t>
            </a:r>
            <a:r>
              <a:rPr lang="cs-CZ" dirty="0" smtClean="0">
                <a:solidFill>
                  <a:srgbClr val="FEC200"/>
                </a:solidFill>
              </a:rPr>
              <a:t> UH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3140968"/>
            <a:ext cx="2341948" cy="3312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2549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/>
              <a:t>Co pro tebe znamená být </a:t>
            </a:r>
            <a:r>
              <a:rPr lang="cs-CZ" dirty="0" err="1"/>
              <a:t>sebeobhájcem</a:t>
            </a:r>
            <a:r>
              <a:rPr lang="cs-CZ" dirty="0"/>
              <a:t>? 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cs-CZ" dirty="0" smtClean="0">
                <a:solidFill>
                  <a:srgbClr val="FEC200"/>
                </a:solidFill>
              </a:rPr>
              <a:t>Sebedůvěra</a:t>
            </a:r>
          </a:p>
          <a:p>
            <a:r>
              <a:rPr lang="cs-CZ" dirty="0" smtClean="0">
                <a:solidFill>
                  <a:srgbClr val="FEC200"/>
                </a:solidFill>
              </a:rPr>
              <a:t>Pomoc </a:t>
            </a:r>
            <a:r>
              <a:rPr lang="cs-CZ" dirty="0" smtClean="0">
                <a:solidFill>
                  <a:srgbClr val="FEC200"/>
                </a:solidFill>
              </a:rPr>
              <a:t>ostatním</a:t>
            </a:r>
            <a:endParaRPr lang="cs-CZ" dirty="0" smtClean="0">
              <a:solidFill>
                <a:srgbClr val="FEC200"/>
              </a:solidFill>
            </a:endParaRPr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2362" y="3212976"/>
            <a:ext cx="5291475" cy="31683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5750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539552" y="112474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cs-CZ" dirty="0">
                <a:effectLst/>
              </a:rPr>
              <a:t>Jak má podle tebe vypadat </a:t>
            </a:r>
            <a:r>
              <a:rPr lang="cs-CZ" dirty="0" smtClean="0">
                <a:effectLst/>
              </a:rPr>
              <a:t>podpora</a:t>
            </a:r>
            <a:r>
              <a:rPr lang="cs-CZ" dirty="0">
                <a:effectLst/>
              </a:rPr>
              <a:t>? 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1043608" y="2852936"/>
            <a:ext cx="8229600" cy="4709160"/>
          </a:xfrm>
        </p:spPr>
        <p:txBody>
          <a:bodyPr/>
          <a:lstStyle/>
          <a:p>
            <a:r>
              <a:rPr lang="cs-CZ" dirty="0">
                <a:solidFill>
                  <a:srgbClr val="FFC000"/>
                </a:solidFill>
              </a:rPr>
              <a:t>P</a:t>
            </a:r>
            <a:r>
              <a:rPr lang="cs-CZ" dirty="0" smtClean="0">
                <a:solidFill>
                  <a:srgbClr val="FFC000"/>
                </a:solidFill>
              </a:rPr>
              <a:t>odpůrci jsou jako </a:t>
            </a:r>
            <a:r>
              <a:rPr lang="cs-CZ" dirty="0">
                <a:solidFill>
                  <a:srgbClr val="FFC000"/>
                </a:solidFill>
              </a:rPr>
              <a:t>by pod </a:t>
            </a:r>
            <a:r>
              <a:rPr lang="cs-CZ" dirty="0" smtClean="0">
                <a:solidFill>
                  <a:srgbClr val="FFC000"/>
                </a:solidFill>
              </a:rPr>
              <a:t>námi</a:t>
            </a:r>
          </a:p>
          <a:p>
            <a:r>
              <a:rPr lang="cs-CZ" dirty="0" smtClean="0">
                <a:solidFill>
                  <a:srgbClr val="FFC000"/>
                </a:solidFill>
              </a:rPr>
              <a:t>Podpůrce nerozhoduje za skupinu</a:t>
            </a:r>
          </a:p>
          <a:p>
            <a:r>
              <a:rPr lang="cs-CZ" dirty="0" smtClean="0">
                <a:solidFill>
                  <a:srgbClr val="FFC000"/>
                </a:solidFill>
              </a:rPr>
              <a:t>Nevystupuje za skupinu</a:t>
            </a:r>
          </a:p>
          <a:p>
            <a:r>
              <a:rPr lang="cs-CZ" dirty="0" smtClean="0">
                <a:solidFill>
                  <a:srgbClr val="FFC000"/>
                </a:solidFill>
              </a:rPr>
              <a:t>Pomáhá jen s tím, co si skupina vyžádá</a:t>
            </a:r>
            <a:endParaRPr lang="cs-CZ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6503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>
                <a:effectLst/>
              </a:rPr>
              <a:t>K čemu je </a:t>
            </a:r>
            <a:r>
              <a:rPr lang="cs-CZ" dirty="0" smtClean="0">
                <a:effectLst/>
              </a:rPr>
              <a:t>dobré, </a:t>
            </a:r>
            <a:r>
              <a:rPr lang="cs-CZ" dirty="0">
                <a:effectLst/>
              </a:rPr>
              <a:t>znát svá práva? </a:t>
            </a:r>
            <a:br>
              <a:rPr lang="cs-CZ" dirty="0">
                <a:effectLst/>
              </a:rPr>
            </a:b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sz="quarter" idx="13"/>
          </p:nvPr>
        </p:nvSpPr>
        <p:spPr>
          <a:xfrm>
            <a:off x="899592" y="2420888"/>
            <a:ext cx="5241776" cy="3593592"/>
          </a:xfrm>
        </p:spPr>
        <p:txBody>
          <a:bodyPr/>
          <a:lstStyle/>
          <a:p>
            <a:r>
              <a:rPr lang="cs-CZ" dirty="0" smtClean="0">
                <a:solidFill>
                  <a:srgbClr val="FEC200"/>
                </a:solidFill>
              </a:rPr>
              <a:t>Člověk </a:t>
            </a:r>
            <a:r>
              <a:rPr lang="cs-CZ" dirty="0">
                <a:solidFill>
                  <a:srgbClr val="FEC200"/>
                </a:solidFill>
              </a:rPr>
              <a:t>se cítí svobodný, že může rozhodovat sám za </a:t>
            </a:r>
            <a:r>
              <a:rPr lang="cs-CZ" dirty="0" smtClean="0">
                <a:solidFill>
                  <a:srgbClr val="FEC200"/>
                </a:solidFill>
              </a:rPr>
              <a:t>sebe</a:t>
            </a:r>
            <a:endParaRPr lang="cs-CZ" dirty="0">
              <a:solidFill>
                <a:srgbClr val="FEC200"/>
              </a:solidFill>
            </a:endParaRP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3140968"/>
            <a:ext cx="4570982" cy="3428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1038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>
                <a:effectLst/>
              </a:rPr>
              <a:t>Co je pro tebe důležité v rámci toho, co děláš jako </a:t>
            </a:r>
            <a:r>
              <a:rPr lang="cs-CZ" dirty="0" err="1">
                <a:effectLst/>
              </a:rPr>
              <a:t>sebeobhájce</a:t>
            </a:r>
            <a:r>
              <a:rPr lang="cs-CZ" dirty="0">
                <a:effectLst/>
              </a:rPr>
              <a:t>? </a:t>
            </a:r>
            <a:br>
              <a:rPr lang="cs-CZ" dirty="0">
                <a:effectLst/>
              </a:rPr>
            </a:br>
            <a:endParaRPr lang="cs-CZ" dirty="0"/>
          </a:p>
        </p:txBody>
      </p:sp>
      <p:sp>
        <p:nvSpPr>
          <p:cNvPr id="3" name="Zástupný symbol pro obsah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FFC000"/>
                </a:solidFill>
              </a:rPr>
              <a:t>spolupr</a:t>
            </a:r>
            <a:r>
              <a:rPr lang="cs-CZ" dirty="0" err="1" smtClean="0">
                <a:solidFill>
                  <a:srgbClr val="FFC000"/>
                </a:solidFill>
              </a:rPr>
              <a:t>áce</a:t>
            </a:r>
            <a:r>
              <a:rPr lang="pt-BR" dirty="0" smtClean="0">
                <a:solidFill>
                  <a:srgbClr val="FFC000"/>
                </a:solidFill>
              </a:rPr>
              <a:t> </a:t>
            </a:r>
            <a:r>
              <a:rPr lang="pt-BR" dirty="0">
                <a:solidFill>
                  <a:srgbClr val="FFC000"/>
                </a:solidFill>
              </a:rPr>
              <a:t>se ombudsmanem a s Masarykovou Univerzitou</a:t>
            </a:r>
            <a:r>
              <a:rPr lang="pt-BR" dirty="0" smtClean="0">
                <a:solidFill>
                  <a:srgbClr val="FFC000"/>
                </a:solidFill>
              </a:rPr>
              <a:t>,</a:t>
            </a:r>
            <a:endParaRPr lang="cs-CZ" dirty="0" smtClean="0">
              <a:solidFill>
                <a:srgbClr val="FFC000"/>
              </a:solidFill>
            </a:endParaRPr>
          </a:p>
          <a:p>
            <a:r>
              <a:rPr lang="cs-CZ" dirty="0">
                <a:solidFill>
                  <a:srgbClr val="FFC000"/>
                </a:solidFill>
              </a:rPr>
              <a:t>v</a:t>
            </a:r>
            <a:r>
              <a:rPr lang="cs-CZ" dirty="0" smtClean="0">
                <a:solidFill>
                  <a:srgbClr val="FFC000"/>
                </a:solidFill>
              </a:rPr>
              <a:t>ystupování </a:t>
            </a:r>
            <a:r>
              <a:rPr lang="cs-CZ" dirty="0" smtClean="0">
                <a:solidFill>
                  <a:srgbClr val="FFC000"/>
                </a:solidFill>
              </a:rPr>
              <a:t>na přednáškách</a:t>
            </a:r>
          </a:p>
          <a:p>
            <a:r>
              <a:rPr lang="cs-CZ" dirty="0">
                <a:solidFill>
                  <a:srgbClr val="FFC000"/>
                </a:solidFill>
              </a:rPr>
              <a:t>ú</a:t>
            </a:r>
            <a:r>
              <a:rPr lang="cs-CZ" dirty="0" smtClean="0">
                <a:solidFill>
                  <a:srgbClr val="FFC000"/>
                </a:solidFill>
              </a:rPr>
              <a:t>čast </a:t>
            </a:r>
            <a:r>
              <a:rPr lang="cs-CZ" dirty="0" smtClean="0">
                <a:solidFill>
                  <a:srgbClr val="FFC000"/>
                </a:solidFill>
              </a:rPr>
              <a:t>na </a:t>
            </a:r>
            <a:r>
              <a:rPr lang="cs-CZ" dirty="0" smtClean="0">
                <a:solidFill>
                  <a:srgbClr val="FFC000"/>
                </a:solidFill>
              </a:rPr>
              <a:t>konferencích </a:t>
            </a:r>
            <a:endParaRPr lang="cs-CZ" dirty="0" smtClean="0">
              <a:solidFill>
                <a:srgbClr val="FFC000"/>
              </a:solidFill>
            </a:endParaRPr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sz="quarter" idx="1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3861048"/>
            <a:ext cx="4496239" cy="2692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6426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>
                <a:effectLst/>
              </a:rPr>
              <a:t>A čeho bys chtěl v rámci </a:t>
            </a:r>
            <a:r>
              <a:rPr lang="cs-CZ" dirty="0" err="1">
                <a:effectLst/>
              </a:rPr>
              <a:t>sebeobhajování</a:t>
            </a:r>
            <a:r>
              <a:rPr lang="cs-CZ" dirty="0">
                <a:effectLst/>
              </a:rPr>
              <a:t> dosáhnout? 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780929"/>
            <a:ext cx="5613543" cy="3384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5412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ctrTitle"/>
          </p:nvPr>
        </p:nvSpPr>
        <p:spPr>
          <a:xfrm>
            <a:off x="971600" y="1340768"/>
            <a:ext cx="7315200" cy="2595025"/>
          </a:xfrm>
        </p:spPr>
        <p:txBody>
          <a:bodyPr/>
          <a:lstStyle/>
          <a:p>
            <a:r>
              <a:rPr lang="cs-CZ" dirty="0" smtClean="0"/>
              <a:t>Děkujeme za pozornost</a:t>
            </a:r>
            <a:endParaRPr lang="cs-CZ" dirty="0"/>
          </a:p>
        </p:txBody>
      </p:sp>
      <p:sp>
        <p:nvSpPr>
          <p:cNvPr id="5" name="Podnadpis 4"/>
          <p:cNvSpPr>
            <a:spLocks noGrp="1"/>
          </p:cNvSpPr>
          <p:nvPr>
            <p:ph type="subTitle" idx="1"/>
          </p:nvPr>
        </p:nvSpPr>
        <p:spPr>
          <a:xfrm>
            <a:off x="755576" y="4149080"/>
            <a:ext cx="7315200" cy="1144632"/>
          </a:xfrm>
        </p:spPr>
        <p:txBody>
          <a:bodyPr/>
          <a:lstStyle/>
          <a:p>
            <a:endParaRPr lang="cs-CZ" dirty="0">
              <a:solidFill>
                <a:srgbClr val="FEC2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95886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stor">
  <a:themeElements>
    <a:clrScheme name="Prostor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– klasické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st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</Template>
  <TotalTime>4426</TotalTime>
  <Words>100</Words>
  <Application>Microsoft Office PowerPoint</Application>
  <PresentationFormat>Předvádění na obrazovce (4:3)</PresentationFormat>
  <Paragraphs>20</Paragraphs>
  <Slides>8</Slides>
  <Notes>0</Notes>
  <HiddenSlides>0</HiddenSlides>
  <MMClips>0</MMClips>
  <ScaleCrop>false</ScaleCrop>
  <HeadingPairs>
    <vt:vector size="4" baseType="variant"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9" baseType="lpstr">
      <vt:lpstr>Prostor</vt:lpstr>
      <vt:lpstr>Sebeobhajování a moje zkušenost </vt:lpstr>
      <vt:lpstr>Kdo jsme ? Sebeobhájci</vt:lpstr>
      <vt:lpstr>Co pro tebe znamená být sebeobhájcem? </vt:lpstr>
      <vt:lpstr>Jak má podle tebe vypadat podpora? </vt:lpstr>
      <vt:lpstr>K čemu je dobré, znát svá práva?  </vt:lpstr>
      <vt:lpstr>Co je pro tebe důležité v rámci toho, co děláš jako sebeobhájce?  </vt:lpstr>
      <vt:lpstr>A čeho bys chtěl v rámci sebeobhajování dosáhnout? </vt:lpstr>
      <vt:lpstr>Děkujeme za pozornost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Romana</dc:creator>
  <cp:lastModifiedBy>Romana</cp:lastModifiedBy>
  <cp:revision>16</cp:revision>
  <dcterms:created xsi:type="dcterms:W3CDTF">2023-11-23T13:28:25Z</dcterms:created>
  <dcterms:modified xsi:type="dcterms:W3CDTF">2023-11-29T14:59:38Z</dcterms:modified>
</cp:coreProperties>
</file>

<file path=docProps/thumbnail.jpeg>
</file>